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4" r:id="rId3"/>
    <p:sldId id="404" r:id="rId4"/>
    <p:sldId id="262" r:id="rId5"/>
    <p:sldId id="405" r:id="rId6"/>
    <p:sldId id="406" r:id="rId7"/>
    <p:sldId id="407" r:id="rId8"/>
    <p:sldId id="408" r:id="rId9"/>
    <p:sldId id="410" r:id="rId10"/>
    <p:sldId id="411" r:id="rId11"/>
    <p:sldId id="412" r:id="rId12"/>
    <p:sldId id="413" r:id="rId13"/>
    <p:sldId id="414" r:id="rId14"/>
    <p:sldId id="416" r:id="rId15"/>
    <p:sldId id="415" r:id="rId16"/>
    <p:sldId id="420" r:id="rId17"/>
    <p:sldId id="419" r:id="rId18"/>
    <p:sldId id="417" r:id="rId19"/>
    <p:sldId id="423" r:id="rId20"/>
    <p:sldId id="422" r:id="rId21"/>
    <p:sldId id="426" r:id="rId22"/>
    <p:sldId id="257" r:id="rId23"/>
    <p:sldId id="265" r:id="rId24"/>
  </p:sldIdLst>
  <p:sldSz cx="12192000" cy="6858000"/>
  <p:notesSz cx="6858000" cy="9144000"/>
  <p:embeddedFontLst>
    <p:embeddedFont>
      <p:font typeface="Hubot-Sans" charset="0"/>
      <p:regular r:id="rId30"/>
      <p:bold r:id="rId31"/>
    </p:embeddedFont>
    <p:embeddedFont>
      <p:font typeface="Hubot-Sans Black" charset="0"/>
      <p:bold r:id="rId32"/>
    </p:embeddedFont>
    <p:embeddedFont>
      <p:font typeface="Microsoft YaHei" panose="020B0503020204020204" pitchFamily="34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622F"/>
    <a:srgbClr val="67E6B3"/>
    <a:srgbClr val="80DCA4"/>
    <a:srgbClr val="9AD295"/>
    <a:srgbClr val="B3C785"/>
    <a:srgbClr val="CDBD76"/>
    <a:srgbClr val="E6B367"/>
    <a:srgbClr val="000000"/>
    <a:srgbClr val="262626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75" autoAdjust="0"/>
  </p:normalViewPr>
  <p:slideViewPr>
    <p:cSldViewPr snapToGrid="0" showGuides="1">
      <p:cViewPr>
        <p:scale>
          <a:sx n="66" d="100"/>
          <a:sy n="66" d="100"/>
        </p:scale>
        <p:origin x="1824" y="906"/>
      </p:cViewPr>
      <p:guideLst>
        <p:guide orient="horz" pos="21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88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Hubot-Sans" charset="0"/>
              <a:ea typeface="Hubot-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ubot-Sans" charset="0"/>
                <a:ea typeface="Hubot-Sans" charset="0"/>
              </a:rPr>
            </a:fld>
            <a:endParaRPr lang="zh-CN" altLang="en-US">
              <a:latin typeface="Hubot-Sans" charset="0"/>
              <a:ea typeface="Hubot-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Hubot-Sans" charset="0"/>
              <a:ea typeface="Hubot-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ubot-Sans" charset="0"/>
                <a:ea typeface="Hubot-Sans" charset="0"/>
              </a:rPr>
            </a:fld>
            <a:endParaRPr lang="zh-CN" altLang="en-US">
              <a:latin typeface="Hubot-Sans" charset="0"/>
              <a:ea typeface="Hubot-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ubot-Sans" charset="0"/>
                <a:ea typeface="Hubot-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ubot-Sans" charset="0"/>
                <a:ea typeface="Hubot-Sans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ubot-Sans" charset="0"/>
                <a:ea typeface="Hubot-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ubot-Sans" charset="0"/>
                <a:ea typeface="Hubot-Sans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Hubot-Sans" charset="0"/>
        <a:ea typeface="Hubot-Sans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ubot-Sans" charset="0"/>
        <a:ea typeface="Hubot-Sans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ubot-Sans" charset="0"/>
        <a:ea typeface="Hubot-Sans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ubot-Sans" charset="0"/>
        <a:ea typeface="Hubot-Sans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ubot-Sans" charset="0"/>
        <a:ea typeface="Hubot-Sans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file:///D:\Users\Desktop\&#32032;&#26448;&#20998;&#31867;\&#21830;&#21153;&#40657;&#32032;&#26448;&#22270;\&#20027;&#39064;\&#22270;&#29255;1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.xml"/><Relationship Id="rId4" Type="http://schemas.openxmlformats.org/officeDocument/2006/relationships/image" Target="file:///C:\Program%20Files%20(x86)\Tencent\TIM\Bin\Lets_Create/pic_temp/0_pic_quater_right_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D:\Users\Desktop\&#32032;&#26448;&#20998;&#31867;\&#21830;&#21153;&#40657;&#32032;&#26448;&#22270;\&#20027;&#39064;\&#22270;&#29255;1.png" TargetMode="External"/><Relationship Id="rId6" Type="http://schemas.openxmlformats.org/officeDocument/2006/relationships/image" Target="../media/image9.png"/><Relationship Id="rId5" Type="http://schemas.openxmlformats.org/officeDocument/2006/relationships/tags" Target="../tags/tag65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4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file:///C:\Program%20Files%20(x86)\Tencent\TIM\Bin\Lets_Create/pic_temp/1_pic_quater_left_down.png" TargetMode="External"/><Relationship Id="rId7" Type="http://schemas.openxmlformats.org/officeDocument/2006/relationships/image" Target="../media/image10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7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file:///C:\Program%20Files%20(x86)\Tencent\TIM\Bin\Lets_Create/pic_temp/0_pic_quater_right_down.png" TargetMode="External"/><Relationship Id="rId4" Type="http://schemas.openxmlformats.org/officeDocument/2006/relationships/image" Target="../media/image11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3" Type="http://schemas.openxmlformats.org/officeDocument/2006/relationships/image" Target="file:///C:\Program%20Files%20(x86)\Tencent\TIM\Bin\Lets_Create/pic_temp/1_pic_quater_left_down.png" TargetMode="External"/><Relationship Id="rId12" Type="http://schemas.openxmlformats.org/officeDocument/2006/relationships/image" Target="../media/image3.png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3" Type="http://schemas.openxmlformats.org/officeDocument/2006/relationships/image" Target="file:///C:\Program%20Files%20(x86)\Tencent\TIM\Bin\Lets_Create/pic_temp/1_pic_quater_left_down.png" TargetMode="External"/><Relationship Id="rId12" Type="http://schemas.openxmlformats.org/officeDocument/2006/relationships/image" Target="../media/image3.png"/><Relationship Id="rId11" Type="http://schemas.openxmlformats.org/officeDocument/2006/relationships/tags" Target="../tags/tag123.xml"/><Relationship Id="rId10" Type="http://schemas.openxmlformats.org/officeDocument/2006/relationships/image" Target="file:///C:\Program%20Files%20(x86)\Tencent\TIM\Bin\Lets_Create/pic_temp/0_pic_quater_right_down.png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image" Target="file:///C:\Program%20Files%20(x86)\Tencent\TIM\Bin\Lets_Create/pic_temp/pic_half_down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5.xml"/><Relationship Id="rId4" Type="http://schemas.openxmlformats.org/officeDocument/2006/relationships/image" Target="file:///C:\Program%20Files%20(x86)\Tencent\TIM\Bin\Lets_Create/pic_temp/pic_half_top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8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file:///C:\Program%20Files%20(x86)\Tencent\TIM\Bin\Lets_Create/pic_temp/pic_half_left.png" TargetMode="External"/><Relationship Id="rId7" Type="http://schemas.openxmlformats.org/officeDocument/2006/relationships/image" Target="../media/image6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1" Type="http://schemas.openxmlformats.org/officeDocument/2006/relationships/image" Target="file:///C:\Program%20Files%20(x86)\Tencent\TIM\Bin\Lets_Create/pic_temp/pic_half_right.png" TargetMode="External"/><Relationship Id="rId10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file:///C:\Program%20Files%20(x86)\Tencent\TIM\Bin\Lets_Create/pic_temp/1_pic_quater_left_down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6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file:///C:\Program%20Files%20(x86)\Tencent\TIM\Bin\Lets_Create/pic_temp/1_pic_quater_left_down.png" TargetMode="External"/><Relationship Id="rId8" Type="http://schemas.openxmlformats.org/officeDocument/2006/relationships/image" Target="../media/image8.png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63525" y="2687955"/>
            <a:ext cx="12204700" cy="135382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80" y="-635"/>
            <a:ext cx="7287260" cy="68395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502410" y="2220686"/>
            <a:ext cx="9187180" cy="1466124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gradFill>
                  <a:gsLst>
                    <a:gs pos="100000">
                      <a:schemeClr val="accent1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ea typeface="Hubot-Sans Black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501775" y="3776143"/>
            <a:ext cx="9188450" cy="5207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lIns="90000" tIns="4680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gradFill>
                  <a:gsLst>
                    <a:gs pos="100000">
                      <a:schemeClr val="accent1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chemeClr val="accent1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chemeClr val="accent1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chemeClr val="accent1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  <a:lvl2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2pPr>
            <a:lvl3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3pPr>
            <a:lvl4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4pPr>
            <a:lvl5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4445" y="1270"/>
            <a:ext cx="12200890" cy="12954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552575"/>
            <a:ext cx="3867785" cy="375285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8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" y="5542280"/>
            <a:ext cx="12200890" cy="1295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782388" y="2011680"/>
            <a:ext cx="6662057" cy="165241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 Black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782388" y="3750596"/>
            <a:ext cx="6662057" cy="948437"/>
          </a:xfrm>
        </p:spPr>
        <p:txBody>
          <a:bodyPr lIns="90000" rIns="90000" bIns="46800">
            <a:normAutofit/>
          </a:bodyPr>
          <a:lstStyle>
            <a:lvl1pPr marL="0" indent="0" algn="ctr">
              <a:buNone/>
              <a:defRPr sz="4000" u="none" strike="noStrike" kern="1200" cap="none" spc="150" normalizeH="0"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lIns="90000" tIns="46800" rIns="90000" bIns="46800">
            <a:normAutofit/>
          </a:bodyPr>
          <a:lstStyle>
            <a:lvl1pPr>
              <a:defRPr baseline="0">
                <a:gradFill>
                  <a:gsLst>
                    <a:gs pos="100000">
                      <a:schemeClr val="accent1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图片 10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3130"/>
            <a:ext cx="12186285" cy="8648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17" name="矩形 16"/>
          <p:cNvSpPr/>
          <p:nvPr userDrawn="1">
            <p:custDataLst>
              <p:tags r:id="rId5"/>
            </p:custDataLst>
          </p:nvPr>
        </p:nvSpPr>
        <p:spPr>
          <a:xfrm>
            <a:off x="608076" y="457200"/>
            <a:ext cx="10975848" cy="59436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-425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07375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4745575" y="6349833"/>
            <a:ext cx="2700000" cy="316800"/>
          </a:xfrm>
        </p:spPr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5575" y="6349833"/>
            <a:ext cx="3960000" cy="316800"/>
          </a:xfrm>
        </p:spPr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4745575" y="6349833"/>
            <a:ext cx="2700000" cy="316800"/>
          </a:xfrm>
        </p:spPr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607587" y="1659600"/>
            <a:ext cx="10975975" cy="828000"/>
          </a:xfrm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  <a:sym typeface="+mn-ea"/>
            </a:endParaRPr>
          </a:p>
        </p:txBody>
      </p:sp>
      <p:pic>
        <p:nvPicPr>
          <p:cNvPr id="14" name="图片 13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-3507"/>
          <a:stretch>
            <a:fillRect/>
          </a:stretch>
        </p:blipFill>
        <p:spPr>
          <a:xfrm>
            <a:off x="-1905" y="6276975"/>
            <a:ext cx="12192000" cy="5810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 hasCustomPrompt="1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  <a:lvl2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 hasCustomPrompt="1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 hasCustomPrompt="1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pic>
        <p:nvPicPr>
          <p:cNvPr id="14" name="图片 13"/>
          <p:cNvPicPr/>
          <p:nvPr userDrawn="1">
            <p:custDataLst>
              <p:tags r:id="rId1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5325"/>
            <a:ext cx="12192000" cy="11093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gradFill>
                <a:gsLst>
                  <a:gs pos="100000">
                    <a:srgbClr val="E3AE62"/>
                  </a:gs>
                  <a:gs pos="100000">
                    <a:srgbClr val="E3AE62"/>
                  </a:gs>
                  <a:gs pos="0">
                    <a:srgbClr val="FDEEC6"/>
                  </a:gs>
                  <a:gs pos="0">
                    <a:srgbClr val="FDEEC6"/>
                  </a:gs>
                </a:gsLst>
                <a:lin ang="0" scaled="0"/>
              </a:gra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Hubot-Sans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pic>
        <p:nvPicPr>
          <p:cNvPr id="17" name="图片 16"/>
          <p:cNvPicPr/>
          <p:nvPr userDrawn="1">
            <p:custDataLst>
              <p:tags r:id="rId8"/>
            </p:custDataLst>
          </p:nvPr>
        </p:nvPicPr>
        <p:blipFill>
          <a:blip r:embed="rId9" r:link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" y="2540"/>
            <a:ext cx="12191365" cy="1369060"/>
          </a:xfrm>
          <a:prstGeom prst="rect">
            <a:avLst/>
          </a:prstGeom>
        </p:spPr>
      </p:pic>
      <p:pic>
        <p:nvPicPr>
          <p:cNvPr id="18" name="图片 17"/>
          <p:cNvPicPr/>
          <p:nvPr userDrawn="1">
            <p:custDataLst>
              <p:tags r:id="rId11"/>
            </p:custDataLst>
          </p:nvPr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" y="5486400"/>
            <a:ext cx="12128500" cy="137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Arial" panose="020B0604020202020204" pitchFamily="34" charset="0"/>
                <a:ea typeface="Hubot-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892897"/>
            <a:ext cx="4064000" cy="1965103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-10795"/>
            <a:ext cx="4064000" cy="19651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975610" y="2998470"/>
            <a:ext cx="6240145" cy="760730"/>
          </a:xfrm>
          <a:noFill/>
        </p:spPr>
        <p:txBody>
          <a:bodyPr lIns="90000" tIns="46800" rIns="90000" bIns="46800" anchor="ctr" anchorCtr="0">
            <a:normAutofit/>
          </a:bodyPr>
          <a:lstStyle>
            <a:lvl1pPr algn="ctr">
              <a:defRPr sz="4000" u="none" strike="noStrike" kern="1200" cap="none" spc="300" normalizeH="0"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 Black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2975610" y="3892550"/>
            <a:ext cx="6240145" cy="619760"/>
          </a:xfrm>
          <a:noFill/>
        </p:spPr>
        <p:txBody>
          <a:bodyPr lIns="90000" tIns="46800" rIns="90000" bIns="46800" anchor="ctr" anchorCtr="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1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1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1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1pPr>
            <a:lvl2pPr>
              <a:defRPr sz="160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2pPr>
            <a:lvl3pPr>
              <a:defRPr sz="160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3pPr>
            <a:lvl4pPr>
              <a:defRPr sz="160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4pPr>
            <a:lvl5pPr>
              <a:defRPr sz="160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102293" cy="40640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9"/>
            </p:custDataLst>
          </p:nvPr>
        </p:nvPicPr>
        <p:blipFill>
          <a:blip r:embed="rId10" r:link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7" y="1397000"/>
            <a:ext cx="2102293" cy="406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140"/>
            <a:ext cx="12192000" cy="1165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uFillTx/>
                <a:latin typeface="Hubot-Sans" charset="0"/>
                <a:ea typeface="Hubot-Sans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1pPr>
            <a:lvl2pPr indent="0" eaLnBrk="1" fontAlgn="auto" latinLnBrk="0" hangingPunct="1"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2pPr>
            <a:lvl3pPr indent="0" eaLnBrk="1" fontAlgn="auto" latinLnBrk="0" hangingPunct="1"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3pPr>
            <a:lvl4pPr indent="0" eaLnBrk="1" fontAlgn="auto" latinLnBrk="0" hangingPunct="1"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4pPr>
            <a:lvl5pPr indent="0" eaLnBrk="1" fontAlgn="auto" latinLnBrk="0" hangingPunct="1"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  <a:latin typeface="Hubot-Sans" charset="0"/>
                <a:ea typeface="Hubot-Sans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gradFill>
                  <a:gsLst>
                    <a:gs pos="100000">
                      <a:srgbClr val="E3AE62"/>
                    </a:gs>
                    <a:gs pos="100000">
                      <a:srgbClr val="E3AE62"/>
                    </a:gs>
                    <a:gs pos="0">
                      <a:srgbClr val="FDEEC6"/>
                    </a:gs>
                    <a:gs pos="0">
                      <a:srgbClr val="FDEEC6"/>
                    </a:gs>
                  </a:gsLst>
                  <a:lin ang="0" scaled="0"/>
                </a:gra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/>
          <p:nvPr userDrawn="1">
            <p:custDataLst>
              <p:tags r:id="rId7"/>
            </p:custDataLst>
          </p:nvPr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492"/>
            <a:ext cx="12192000" cy="9525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29.xml"/><Relationship Id="rId23" Type="http://schemas.openxmlformats.org/officeDocument/2006/relationships/tags" Target="../tags/tag128.xml"/><Relationship Id="rId22" Type="http://schemas.openxmlformats.org/officeDocument/2006/relationships/tags" Target="../tags/tag127.xml"/><Relationship Id="rId21" Type="http://schemas.openxmlformats.org/officeDocument/2006/relationships/tags" Target="../tags/tag126.xml"/><Relationship Id="rId20" Type="http://schemas.openxmlformats.org/officeDocument/2006/relationships/tags" Target="../tags/tag12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4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  <a:ea typeface="Hubot-Sans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  <a:ea typeface="Hubot-Sans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  <a:ea typeface="Hubot-Sans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Hubot-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/>
          </a:solidFill>
          <a:uFillTx/>
          <a:latin typeface="Arial" panose="020B0604020202020204" pitchFamily="34" charset="0"/>
          <a:ea typeface="Hubot-Sans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3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4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6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8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9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2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7.xml"/><Relationship Id="rId3" Type="http://schemas.openxmlformats.org/officeDocument/2006/relationships/image" Target="../media/image13.wmf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01775" y="1544955"/>
            <a:ext cx="9187180" cy="11557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Hubot-Sans Black" charset="0"/>
                <a:ea typeface="Hubot-Sans Black" charset="0"/>
                <a:cs typeface="Hubot-Sans Black" charset="0"/>
              </a:rPr>
              <a:t>Proxy</a:t>
            </a:r>
            <a:r>
              <a:rPr lang="ro-RO" altLang="en-US" dirty="0">
                <a:latin typeface="Hubot-Sans Black" charset="0"/>
                <a:ea typeface="Hubot-Sans Black" charset="0"/>
                <a:cs typeface="Hubot-Sans Black" charset="0"/>
              </a:rPr>
              <a:t> web server</a:t>
            </a:r>
            <a:endParaRPr lang="ro-RO" altLang="en-US" dirty="0">
              <a:latin typeface="Hubot-Sans Black" charset="0"/>
              <a:ea typeface="Hubot-Sans Black" charset="0"/>
              <a:cs typeface="Hubot-Sans Black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01775" y="2995295"/>
            <a:ext cx="9188450" cy="422275"/>
          </a:xfrm>
        </p:spPr>
        <p:txBody>
          <a:bodyPr>
            <a:normAutofit fontScale="70000"/>
          </a:bodyPr>
          <a:lstStyle/>
          <a:p>
            <a:r>
              <a:rPr lang="ro-RO" altLang="en-US" dirty="0">
                <a:latin typeface="Hubot-Sans" charset="0"/>
                <a:cs typeface="Hubot-Sans" charset="0"/>
              </a:rPr>
              <a:t>Full Metal Jacket </a:t>
            </a:r>
            <a:r>
              <a:rPr lang="en-US" altLang="en-US" dirty="0">
                <a:latin typeface="Hubot-Sans" charset="0"/>
                <a:cs typeface="Hubot-Sans" charset="0"/>
              </a:rPr>
              <a:t>: Ionescu Luca Darius, Nica Teodor Ciprian,</a:t>
            </a:r>
            <a:r>
              <a:rPr lang="ro-RO" altLang="en-US" dirty="0">
                <a:latin typeface="Hubot-Sans" charset="0"/>
                <a:cs typeface="Hubot-Sans" charset="0"/>
              </a:rPr>
              <a:t> Țapu Vlăduț Iulian</a:t>
            </a:r>
            <a:r>
              <a:rPr lang="en-US" altLang="en-US" dirty="0">
                <a:latin typeface="Hubot-Sans" charset="0"/>
                <a:cs typeface="Hubot-Sans" charset="0"/>
              </a:rPr>
              <a:t> </a:t>
            </a:r>
            <a:endParaRPr lang="en-US" altLang="en-US" dirty="0">
              <a:latin typeface="Hubot-Sans" charset="0"/>
              <a:cs typeface="Hubot-Sans" charset="0"/>
            </a:endParaRPr>
          </a:p>
        </p:txBody>
      </p:sp>
      <p:sp>
        <p:nvSpPr>
          <p:cNvPr id="2" name="副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23340" y="3856990"/>
            <a:ext cx="9545955" cy="2376805"/>
          </a:xfrm>
          <a:prstGeom prst="rect">
            <a:avLst/>
          </a:prstGeom>
          <a:noFill/>
        </p:spPr>
        <p:txBody>
          <a:bodyPr vert="horz" lIns="90000" tIns="46800" rIns="90000" bIns="46800" rtlCol="0" anchor="t" anchorCtr="0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u="none" strike="noStrike" kern="1200" cap="none" spc="200" normalizeH="0" baseline="0">
                <a:gradFill>
                  <a:gsLst>
                    <a:gs pos="100000">
                      <a:schemeClr val="accent1"/>
                    </a:gs>
                    <a:gs pos="100000">
                      <a:schemeClr val="accent1"/>
                    </a:gs>
                    <a:gs pos="0">
                      <a:srgbClr val="FDEEC6"/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  <a:uFillTx/>
                <a:latin typeface="Arial" panose="020B0604020202020204" pitchFamily="34" charset="0"/>
                <a:ea typeface="Hubot-Sans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Hubot-Sans" charset="0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Hubot-Sans" charset="0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Hubot-Sans" charset="0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Hubot-Sans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altLang="en-US" dirty="0">
                <a:latin typeface="Hubot-Sans" charset="0"/>
                <a:cs typeface="Hubot-Sans" charset="0"/>
              </a:rPr>
              <a:t>Universitatea din București</a:t>
            </a:r>
            <a:endParaRPr lang="ro-RO" altLang="en-US" dirty="0">
              <a:latin typeface="Hubot-Sans" charset="0"/>
              <a:cs typeface="Hubot-Sans" charset="0"/>
            </a:endParaRPr>
          </a:p>
          <a:p>
            <a:r>
              <a:rPr lang="ro-RO" altLang="en-US" dirty="0">
                <a:latin typeface="Hubot-Sans" charset="0"/>
                <a:cs typeface="Hubot-Sans" charset="0"/>
              </a:rPr>
              <a:t>Departamentul de informatică</a:t>
            </a:r>
            <a:endParaRPr lang="ro-RO" altLang="en-US" dirty="0">
              <a:latin typeface="Hubot-Sans" charset="0"/>
              <a:cs typeface="Hubot-Sans" charset="0"/>
            </a:endParaRPr>
          </a:p>
          <a:p>
            <a:r>
              <a:rPr lang="ro-RO" altLang="en-US" dirty="0">
                <a:latin typeface="Hubot-Sans" charset="0"/>
                <a:cs typeface="Hubot-Sans" charset="0"/>
              </a:rPr>
              <a:t>Instrumente și Tehnici de Bază în Informatică</a:t>
            </a:r>
            <a:endParaRPr lang="ro-RO" altLang="en-US" dirty="0">
              <a:latin typeface="Hubot-Sans" charset="0"/>
              <a:cs typeface="Hubot-Sans" charset="0"/>
            </a:endParaRPr>
          </a:p>
          <a:p>
            <a:r>
              <a:rPr lang="ro-RO" altLang="en-US" dirty="0">
                <a:latin typeface="Hubot-Sans" charset="0"/>
                <a:cs typeface="Hubot-Sans" charset="0"/>
              </a:rPr>
              <a:t>2025-2026</a:t>
            </a:r>
            <a:br>
              <a:rPr lang="ro-RO" altLang="en-US" dirty="0">
                <a:latin typeface="Hubot-Sans" charset="0"/>
                <a:cs typeface="Hubot-Sans" charset="0"/>
              </a:rPr>
            </a:br>
            <a:endParaRPr lang="en-US" altLang="ro-RO" dirty="0">
              <a:latin typeface="Hubot-Sans" charset="0"/>
              <a:cs typeface="Hubot-Sans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080" y="1675130"/>
            <a:ext cx="10657205" cy="3507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323975"/>
            <a:ext cx="10782300" cy="4210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r="4357"/>
          <a:stretch>
            <a:fillRect/>
          </a:stretch>
        </p:blipFill>
        <p:spPr>
          <a:xfrm>
            <a:off x="757555" y="1233170"/>
            <a:ext cx="10676890" cy="43910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465" y="1637665"/>
            <a:ext cx="9220200" cy="781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0" y="3317875"/>
            <a:ext cx="9763125" cy="1924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30" y="1418590"/>
            <a:ext cx="10354310" cy="38080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9965" y="1409700"/>
            <a:ext cx="7610475" cy="2019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95" y="4243705"/>
            <a:ext cx="10798810" cy="990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510" y="1747520"/>
            <a:ext cx="10380980" cy="3363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459865"/>
            <a:ext cx="10419715" cy="3938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0825" y="1009650"/>
            <a:ext cx="6610350" cy="819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15" y="2540000"/>
            <a:ext cx="10173335" cy="29667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1056640"/>
            <a:ext cx="10601325" cy="2886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448175"/>
            <a:ext cx="10743565" cy="13061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框 61"/>
          <p:cNvSpPr txBox="1"/>
          <p:nvPr>
            <p:custDataLst>
              <p:tags r:id="rId1"/>
            </p:custDataLst>
          </p:nvPr>
        </p:nvSpPr>
        <p:spPr>
          <a:xfrm>
            <a:off x="4019868" y="365760"/>
            <a:ext cx="4152265" cy="967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ro-RO" altLang="en-US" sz="54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Secțiuni</a:t>
            </a:r>
            <a:endParaRPr kumimoji="1" lang="ro-RO" altLang="en-US" sz="54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>
            <a:off x="3776172" y="2084542"/>
            <a:ext cx="6306185" cy="545465"/>
          </a:xfrm>
          <a:prstGeom prst="parallelogram">
            <a:avLst>
              <a:gd name="adj" fmla="val 42500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Hubot-Sans" charset="0"/>
              <a:ea typeface="Arial" panose="020B0604020202020204" pitchFamily="34" charset="0"/>
              <a:cs typeface="Hubot-Sans" charset="0"/>
              <a:sym typeface="Hubot-Sans" charset="0"/>
            </a:endParaRPr>
          </a:p>
        </p:txBody>
      </p:sp>
      <p:sp>
        <p:nvSpPr>
          <p:cNvPr id="11" name="平行四边形 10"/>
          <p:cNvSpPr/>
          <p:nvPr>
            <p:custDataLst>
              <p:tags r:id="rId3"/>
            </p:custDataLst>
          </p:nvPr>
        </p:nvSpPr>
        <p:spPr>
          <a:xfrm>
            <a:off x="3752042" y="2084542"/>
            <a:ext cx="338455" cy="545465"/>
          </a:xfrm>
          <a:prstGeom prst="parallelogram">
            <a:avLst>
              <a:gd name="adj" fmla="val 792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394027" y="2108037"/>
            <a:ext cx="5137059" cy="497840"/>
          </a:xfrm>
          <a:prstGeom prst="rect">
            <a:avLst/>
          </a:prstGeom>
          <a:noFill/>
        </p:spPr>
        <p:txBody>
          <a:bodyPr wrap="square" tIns="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ro-RO" altLang="zh-CN" sz="24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effectLst>
                  <a:outerShdw blurRad="127000" dist="63500" dir="2700000" algn="tl" rotWithShape="0">
                    <a:prstClr val="black"/>
                  </a:outerShdw>
                </a:effectLst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Descrierea Problemei</a:t>
            </a:r>
            <a:endParaRPr kumimoji="1" lang="ro-RO" altLang="zh-CN" sz="24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effectLst>
                <a:outerShdw blurRad="127000" dist="63500" dir="2700000" algn="tl" rotWithShape="0">
                  <a:prstClr val="black"/>
                </a:outerShdw>
              </a:effectLst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2303607" y="2170381"/>
            <a:ext cx="1135824" cy="56188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ro-RO" altLang="en-US" sz="28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Sec.</a:t>
            </a:r>
            <a:endParaRPr kumimoji="1" lang="ro-RO" altLang="en-US" sz="28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6"/>
            </p:custDataLst>
          </p:nvPr>
        </p:nvSpPr>
        <p:spPr>
          <a:xfrm>
            <a:off x="3185622" y="1928446"/>
            <a:ext cx="50482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5400" dirty="0">
                <a:gradFill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effectLst>
                  <a:innerShdw dist="50800" dir="9240000">
                    <a:prstClr val="black">
                      <a:alpha val="70000"/>
                    </a:prstClr>
                  </a:innerShdw>
                </a:effectLst>
                <a:latin typeface="Hubot-Sans" charset="0"/>
                <a:ea typeface="Hubot-Sans" charset="0"/>
                <a:cs typeface="Hubot-Sans" charset="0"/>
              </a:rPr>
              <a:t>1</a:t>
            </a:r>
            <a:endParaRPr lang="en-US" altLang="zh-CN" sz="5400" dirty="0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effectLst>
                <a:innerShdw dist="50800" dir="9240000">
                  <a:prstClr val="black">
                    <a:alpha val="70000"/>
                  </a:prstClr>
                </a:innerShdw>
              </a:effectLst>
              <a:latin typeface="Hubot-Sans" charset="0"/>
              <a:ea typeface="Hubot-Sans" charset="0"/>
              <a:cs typeface="Hubot-Sans" charset="0"/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3141014" y="3037914"/>
            <a:ext cx="1135824" cy="56188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ro-RO" altLang="en-US" sz="28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Sec.</a:t>
            </a:r>
            <a:endParaRPr kumimoji="1" lang="en-US" altLang="zh-CN" sz="28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  <a:p>
            <a:pPr>
              <a:lnSpc>
                <a:spcPct val="120000"/>
              </a:lnSpc>
            </a:pPr>
            <a:endParaRPr kumimoji="1" lang="en-US" altLang="zh-CN" sz="28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17" name="平行四边形 16"/>
          <p:cNvSpPr/>
          <p:nvPr>
            <p:custDataLst>
              <p:tags r:id="rId8"/>
            </p:custDataLst>
          </p:nvPr>
        </p:nvSpPr>
        <p:spPr>
          <a:xfrm>
            <a:off x="4619294" y="3002354"/>
            <a:ext cx="5467350" cy="545465"/>
          </a:xfrm>
          <a:prstGeom prst="parallelogram">
            <a:avLst>
              <a:gd name="adj" fmla="val 42500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Hubot-Sans" charset="0"/>
              <a:ea typeface="Arial" panose="020B0604020202020204" pitchFamily="34" charset="0"/>
              <a:cs typeface="Hubot-Sans" charset="0"/>
              <a:sym typeface="Hubot-Sans" charset="0"/>
            </a:endParaRPr>
          </a:p>
        </p:txBody>
      </p:sp>
      <p:sp>
        <p:nvSpPr>
          <p:cNvPr id="20" name="平行四边形 19"/>
          <p:cNvSpPr/>
          <p:nvPr>
            <p:custDataLst>
              <p:tags r:id="rId9"/>
            </p:custDataLst>
          </p:nvPr>
        </p:nvSpPr>
        <p:spPr>
          <a:xfrm>
            <a:off x="4595164" y="3002354"/>
            <a:ext cx="338455" cy="545465"/>
          </a:xfrm>
          <a:prstGeom prst="parallelogram">
            <a:avLst>
              <a:gd name="adj" fmla="val 792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5237149" y="3026484"/>
            <a:ext cx="4298224" cy="497840"/>
          </a:xfrm>
          <a:prstGeom prst="rect">
            <a:avLst/>
          </a:prstGeom>
          <a:noFill/>
        </p:spPr>
        <p:txBody>
          <a:bodyPr wrap="square" tIns="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ro-RO" altLang="en-US" sz="24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effectLst>
                  <a:outerShdw blurRad="127000" dist="63500" dir="2700000" algn="tl" rotWithShape="0">
                    <a:prstClr val="black"/>
                  </a:outerShdw>
                </a:effectLst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Dificultăți</a:t>
            </a:r>
            <a:endParaRPr kumimoji="1" lang="ro-RO" altLang="en-US" sz="24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effectLst>
                <a:outerShdw blurRad="127000" dist="63500" dir="2700000" algn="tl" rotWithShape="0">
                  <a:prstClr val="black"/>
                </a:outerShdw>
              </a:effectLst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11"/>
            </p:custDataLst>
          </p:nvPr>
        </p:nvSpPr>
        <p:spPr>
          <a:xfrm>
            <a:off x="4014774" y="2818204"/>
            <a:ext cx="50482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normAutofit fontScale="8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5400" dirty="0">
                <a:gradFill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effectLst>
                  <a:innerShdw dist="50800" dir="9240000">
                    <a:prstClr val="black">
                      <a:alpha val="70000"/>
                    </a:prstClr>
                  </a:innerShdw>
                </a:effectLst>
                <a:latin typeface="Hubot-Sans" charset="0"/>
                <a:ea typeface="Hubot-Sans" charset="0"/>
                <a:cs typeface="Hubot-Sans" charset="0"/>
              </a:rPr>
              <a:t>2</a:t>
            </a:r>
            <a:endParaRPr lang="en-US" altLang="zh-CN" sz="5400" dirty="0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effectLst>
                <a:innerShdw dist="50800" dir="9240000">
                  <a:prstClr val="black">
                    <a:alpha val="70000"/>
                  </a:prstClr>
                </a:innerShdw>
              </a:effectLst>
              <a:latin typeface="Hubot-Sans" charset="0"/>
              <a:ea typeface="Hubot-Sans" charset="0"/>
              <a:cs typeface="Hubot-Sans" charset="0"/>
            </a:endParaRPr>
          </a:p>
        </p:txBody>
      </p:sp>
      <p:sp>
        <p:nvSpPr>
          <p:cNvPr id="53" name="矩形 52"/>
          <p:cNvSpPr/>
          <p:nvPr>
            <p:custDataLst>
              <p:tags r:id="rId12"/>
            </p:custDataLst>
          </p:nvPr>
        </p:nvSpPr>
        <p:spPr>
          <a:xfrm>
            <a:off x="2257252" y="4047400"/>
            <a:ext cx="1135824" cy="56188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ro-RO" altLang="en-US" sz="28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Sec.</a:t>
            </a:r>
            <a:endParaRPr kumimoji="1" lang="ro-RO" altLang="en-US" sz="28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48" name="平行四边形 47"/>
          <p:cNvSpPr/>
          <p:nvPr>
            <p:custDataLst>
              <p:tags r:id="rId13"/>
            </p:custDataLst>
          </p:nvPr>
        </p:nvSpPr>
        <p:spPr>
          <a:xfrm>
            <a:off x="3720927" y="3953913"/>
            <a:ext cx="6407785" cy="545465"/>
          </a:xfrm>
          <a:prstGeom prst="parallelogram">
            <a:avLst>
              <a:gd name="adj" fmla="val 42500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Hubot-Sans" charset="0"/>
              <a:ea typeface="Arial" panose="020B0604020202020204" pitchFamily="34" charset="0"/>
              <a:cs typeface="Hubot-Sans" charset="0"/>
              <a:sym typeface="Hubot-Sans" charset="0"/>
            </a:endParaRPr>
          </a:p>
        </p:txBody>
      </p:sp>
      <p:sp>
        <p:nvSpPr>
          <p:cNvPr id="50" name="平行四边形 49"/>
          <p:cNvSpPr/>
          <p:nvPr>
            <p:custDataLst>
              <p:tags r:id="rId14"/>
            </p:custDataLst>
          </p:nvPr>
        </p:nvSpPr>
        <p:spPr>
          <a:xfrm>
            <a:off x="3696797" y="3953913"/>
            <a:ext cx="338455" cy="545465"/>
          </a:xfrm>
          <a:prstGeom prst="parallelogram">
            <a:avLst>
              <a:gd name="adj" fmla="val 792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5"/>
            </p:custDataLst>
          </p:nvPr>
        </p:nvSpPr>
        <p:spPr>
          <a:xfrm>
            <a:off x="4276552" y="4008927"/>
            <a:ext cx="5196114" cy="497840"/>
          </a:xfrm>
          <a:prstGeom prst="rect">
            <a:avLst/>
          </a:prstGeom>
          <a:noFill/>
        </p:spPr>
        <p:txBody>
          <a:bodyPr wrap="square" tIns="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ro-RO" altLang="zh-CN" sz="24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effectLst>
                  <a:outerShdw blurRad="127000" dist="63500" dir="2700000" algn="tl" rotWithShape="0">
                    <a:prstClr val="black"/>
                  </a:outerShdw>
                </a:effectLst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Specificarea soluției</a:t>
            </a:r>
            <a:endParaRPr kumimoji="1" lang="ro-RO" altLang="zh-CN" sz="24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effectLst>
                <a:outerShdw blurRad="127000" dist="63500" dir="2700000" algn="tl" rotWithShape="0">
                  <a:prstClr val="black"/>
                </a:outerShdw>
              </a:effectLst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16"/>
            </p:custDataLst>
          </p:nvPr>
        </p:nvSpPr>
        <p:spPr>
          <a:xfrm>
            <a:off x="3136092" y="3868965"/>
            <a:ext cx="50482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normAutofit fontScale="8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5400" dirty="0">
                <a:gradFill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effectLst>
                  <a:innerShdw dist="50800" dir="9240000">
                    <a:prstClr val="black">
                      <a:alpha val="70000"/>
                    </a:prstClr>
                  </a:innerShdw>
                </a:effectLst>
                <a:latin typeface="Hubot-Sans" charset="0"/>
                <a:ea typeface="Hubot-Sans" charset="0"/>
                <a:cs typeface="Hubot-Sans" charset="0"/>
              </a:rPr>
              <a:t>3</a:t>
            </a:r>
            <a:endParaRPr lang="en-US" altLang="zh-CN" sz="5400" dirty="0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effectLst>
                <a:innerShdw dist="50800" dir="9240000">
                  <a:prstClr val="black">
                    <a:alpha val="70000"/>
                  </a:prstClr>
                </a:innerShdw>
              </a:effectLst>
              <a:latin typeface="Hubot-Sans" charset="0"/>
              <a:ea typeface="Hubot-Sans" charset="0"/>
              <a:cs typeface="Hubot-Sans" charset="0"/>
            </a:endParaRPr>
          </a:p>
        </p:txBody>
      </p:sp>
      <p:sp>
        <p:nvSpPr>
          <p:cNvPr id="60" name="矩形 59"/>
          <p:cNvSpPr/>
          <p:nvPr>
            <p:custDataLst>
              <p:tags r:id="rId17"/>
            </p:custDataLst>
          </p:nvPr>
        </p:nvSpPr>
        <p:spPr>
          <a:xfrm>
            <a:off x="3105612" y="4985407"/>
            <a:ext cx="1135824" cy="56188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kumimoji="1" lang="ro-RO" altLang="en-US" sz="28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Sec.</a:t>
            </a:r>
            <a:endParaRPr kumimoji="1" lang="ro-RO" altLang="en-US" sz="28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56" name="平行四边形 55"/>
          <p:cNvSpPr/>
          <p:nvPr>
            <p:custDataLst>
              <p:tags r:id="rId18"/>
            </p:custDataLst>
          </p:nvPr>
        </p:nvSpPr>
        <p:spPr>
          <a:xfrm>
            <a:off x="4629930" y="4978163"/>
            <a:ext cx="5467985" cy="545465"/>
          </a:xfrm>
          <a:prstGeom prst="parallelogram">
            <a:avLst>
              <a:gd name="adj" fmla="val 42500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Hubot-Sans" charset="0"/>
              <a:ea typeface="Arial" panose="020B0604020202020204" pitchFamily="34" charset="0"/>
              <a:cs typeface="Hubot-Sans" charset="0"/>
              <a:sym typeface="Hubot-Sans" charset="0"/>
            </a:endParaRPr>
          </a:p>
        </p:txBody>
      </p:sp>
      <p:sp>
        <p:nvSpPr>
          <p:cNvPr id="57" name="平行四边形 56"/>
          <p:cNvSpPr/>
          <p:nvPr>
            <p:custDataLst>
              <p:tags r:id="rId19"/>
            </p:custDataLst>
          </p:nvPr>
        </p:nvSpPr>
        <p:spPr>
          <a:xfrm>
            <a:off x="4605800" y="4978163"/>
            <a:ext cx="338455" cy="545465"/>
          </a:xfrm>
          <a:prstGeom prst="parallelogram">
            <a:avLst>
              <a:gd name="adj" fmla="val 79248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rgbClr val="E3AE62"/>
          </a:lnRef>
          <a:fillRef idx="3">
            <a:srgbClr val="E3AE62"/>
          </a:fillRef>
          <a:effectRef idx="2">
            <a:srgbClr val="E3AE62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5247785" y="4991902"/>
            <a:ext cx="4275999" cy="497840"/>
          </a:xfrm>
          <a:prstGeom prst="rect">
            <a:avLst/>
          </a:prstGeom>
          <a:noFill/>
        </p:spPr>
        <p:txBody>
          <a:bodyPr wrap="square" tIns="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kumimoji="1" lang="ro-RO" altLang="zh-CN" sz="2400" b="1" dirty="0">
                <a:gradFill flip="none" rotWithShape="1"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  <a:tileRect/>
                </a:gradFill>
                <a:effectLst>
                  <a:outerShdw blurRad="127000" dist="63500" dir="2700000" algn="tl" rotWithShape="0">
                    <a:prstClr val="black"/>
                  </a:outerShdw>
                </a:effectLst>
                <a:latin typeface="Hubot-Sans" charset="0"/>
                <a:ea typeface="Hubot-Sans" charset="0"/>
                <a:cs typeface="Hubot-Sans" charset="0"/>
                <a:sym typeface="Hubot-Sans" charset="0"/>
              </a:rPr>
              <a:t>Scriptul Bash</a:t>
            </a:r>
            <a:endParaRPr kumimoji="1" lang="ro-RO" altLang="zh-CN" sz="2400" b="1" dirty="0">
              <a:gradFill flip="none" rotWithShape="1"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effectLst>
                <a:outerShdw blurRad="127000" dist="63500" dir="2700000" algn="tl" rotWithShape="0">
                  <a:prstClr val="black"/>
                </a:outerShdw>
              </a:effectLst>
              <a:latin typeface="Hubot-Sans" charset="0"/>
              <a:ea typeface="Hubot-Sans" charset="0"/>
              <a:cs typeface="Hubot-Sans" charset="0"/>
              <a:sym typeface="Hubot-Sans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21"/>
            </p:custDataLst>
          </p:nvPr>
        </p:nvSpPr>
        <p:spPr>
          <a:xfrm>
            <a:off x="4025727" y="4766967"/>
            <a:ext cx="504825" cy="92202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rtlCol="0">
            <a:normAutofit fontScale="80000"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altLang="zh-CN" sz="5400" dirty="0">
                <a:gradFill>
                  <a:gsLst>
                    <a:gs pos="63000">
                      <a:schemeClr val="accent1"/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0"/>
                </a:gradFill>
                <a:effectLst>
                  <a:innerShdw dist="50800" dir="9240000">
                    <a:prstClr val="black">
                      <a:alpha val="70000"/>
                    </a:prstClr>
                  </a:innerShdw>
                </a:effectLst>
                <a:latin typeface="Hubot-Sans" charset="0"/>
                <a:ea typeface="Hubot-Sans" charset="0"/>
                <a:cs typeface="Hubot-Sans" charset="0"/>
              </a:rPr>
              <a:t>4</a:t>
            </a:r>
            <a:endParaRPr lang="en-US" altLang="zh-CN" sz="5400" dirty="0">
              <a:gradFill>
                <a:gsLst>
                  <a:gs pos="63000">
                    <a:schemeClr val="accent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0"/>
              </a:gradFill>
              <a:effectLst>
                <a:innerShdw dist="50800" dir="9240000">
                  <a:prstClr val="black">
                    <a:alpha val="70000"/>
                  </a:prstClr>
                </a:innerShdw>
              </a:effectLst>
              <a:latin typeface="Hubot-Sans" charset="0"/>
              <a:ea typeface="Hubot-Sans" charset="0"/>
              <a:cs typeface="Hubot-Sans" charset="0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2812415" y="1468120"/>
            <a:ext cx="6567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270" indent="0" algn="ctr">
              <a:lnSpc>
                <a:spcPct val="100000"/>
              </a:lnSpc>
              <a:buClr>
                <a:srgbClr val="E6B367"/>
              </a:buClr>
              <a:buFont typeface="Arial" panose="020B0604020202020204"/>
              <a:buNone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 asemenea această comandă trebuie rulată aceasta comanda pentru a monta cache-ul pe RAM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Picture 2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380" y="2787015"/>
            <a:ext cx="9920605" cy="22879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652270" y="1960880"/>
            <a:ext cx="8888095" cy="861695"/>
          </a:xfrm>
        </p:spPr>
        <p:txBody>
          <a:bodyPr>
            <a:normAutofit fontScale="90000"/>
          </a:bodyPr>
          <a:lstStyle/>
          <a:p>
            <a:r>
              <a:rPr lang="ro-RO" altLang="zh-CN">
                <a:latin typeface="Hubot-Sans" charset="0"/>
                <a:cs typeface="Hubot-Sans" charset="0"/>
              </a:rPr>
              <a:t>Concluzie</a:t>
            </a:r>
            <a:endParaRPr lang="ro-RO" altLang="zh-CN">
              <a:latin typeface="Hubot-Sans" charset="0"/>
              <a:cs typeface="Hubot-Sans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322195" y="3072130"/>
            <a:ext cx="8014970" cy="356870"/>
          </a:xfrm>
        </p:spPr>
        <p:txBody>
          <a:bodyPr>
            <a:noAutofit/>
          </a:bodyPr>
          <a:lstStyle/>
          <a:p>
            <a:r>
              <a:rPr lang="ro-RO" altLang="en-US" sz="2000">
                <a:latin typeface="Hubot-Sans" charset="0"/>
                <a:cs typeface="Hubot-Sans" charset="0"/>
              </a:rPr>
              <a:t>Scriptul își îndeplinește scopul de a emula un server web local</a:t>
            </a:r>
            <a:endParaRPr lang="ro-RO" altLang="en-US" sz="2000">
              <a:latin typeface="Hubot-Sans" charset="0"/>
              <a:cs typeface="Hubot-Sans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67435" y="2484755"/>
            <a:ext cx="10056495" cy="1888490"/>
          </a:xfrm>
        </p:spPr>
        <p:txBody>
          <a:bodyPr>
            <a:normAutofit fontScale="90000"/>
          </a:bodyPr>
          <a:lstStyle/>
          <a:p>
            <a:r>
              <a:rPr lang="ro-RO" altLang="zh-CN" sz="6665" dirty="0">
                <a:latin typeface="Hubot-Sans Black" charset="0"/>
                <a:ea typeface="Hubot-Sans Black" charset="0"/>
                <a:cs typeface="Hubot-Sans Black" charset="0"/>
              </a:rPr>
              <a:t>VĂ MULȚUMIM PENTRU VIZIONARE</a:t>
            </a:r>
            <a:endParaRPr lang="ro-RO" altLang="zh-CN" sz="6665" dirty="0">
              <a:latin typeface="Hubot-Sans Black" charset="0"/>
              <a:ea typeface="Hubot-Sans Black" charset="0"/>
              <a:cs typeface="Hubot-Sans Black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ro-RO" altLang="zh-CN">
                <a:latin typeface="Hubot-Sans" charset="0"/>
                <a:cs typeface="Hubot-Sans" charset="0"/>
              </a:rPr>
              <a:t>Descrierea Problemei</a:t>
            </a:r>
            <a:endParaRPr lang="ro-RO" altLang="zh-CN">
              <a:latin typeface="Hubot-Sans" charset="0"/>
              <a:cs typeface="Hubot-Sans" charset="0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217170" lvl="1" indent="457200">
              <a:lnSpc>
                <a:spcPct val="9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None/>
            </a:pPr>
            <a:r>
              <a:rPr lang="ro-RO" altLang="en-US">
                <a:sym typeface="+mn-ea"/>
              </a:rPr>
              <a:t>Memorarea într-un cache</a:t>
            </a:r>
            <a:r>
              <a:rPr lang="en-US" altLang="ro-RO">
                <a:sym typeface="+mn-ea"/>
              </a:rPr>
              <a:t> local localizat pe RAM </a:t>
            </a:r>
            <a:r>
              <a:rPr lang="ro-RO" altLang="ro-RO">
                <a:sym typeface="+mn-ea"/>
              </a:rPr>
              <a:t>într-un sistem tmpfs (temporary file system)</a:t>
            </a:r>
            <a:r>
              <a:rPr lang="ro-RO" altLang="en-US">
                <a:sym typeface="+mn-ea"/>
              </a:rPr>
              <a:t> a fișierelor HTML descărcate prin intermediul comenzii wget și accesarea conținutului lor, URL-ul acestora având ca proveniență o pagină HTML care conține un formular pe server local.</a:t>
            </a:r>
            <a:endParaRPr lang="ro-RO" altLang="en-US">
              <a:sym typeface="+mn-ea"/>
            </a:endParaRPr>
          </a:p>
          <a:p>
            <a:pPr marL="459105" lvl="1" indent="0">
              <a:lnSpc>
                <a:spcPct val="100000"/>
              </a:lnSpc>
              <a:buClr>
                <a:srgbClr val="000000"/>
              </a:buClr>
              <a:buFont typeface="Arial" panose="020B0604020202020204"/>
              <a:buNone/>
            </a:pPr>
            <a:r>
              <a:rPr lang="ro-RO" altLang="en-US">
                <a:sym typeface="+mn-ea"/>
              </a:rPr>
              <a:t>Potențiale utilizări</a:t>
            </a:r>
            <a:r>
              <a:rPr lang="en-US" altLang="ro-RO">
                <a:sym typeface="+mn-ea"/>
              </a:rPr>
              <a:t>:</a:t>
            </a:r>
            <a:endParaRPr lang="en-US" altLang="ro-RO"/>
          </a:p>
          <a:p>
            <a:pPr marL="802005" lvl="1" indent="-342900">
              <a:lnSpc>
                <a:spcPct val="100000"/>
              </a:lnSpc>
              <a:buClr>
                <a:srgbClr val="E6B367"/>
              </a:buClr>
            </a:pPr>
            <a:r>
              <a:rPr lang="ro-RO" altLang="en-US">
                <a:sym typeface="+mn-ea"/>
              </a:rPr>
              <a:t>Eficientizarea vitezei de navigare pe web.</a:t>
            </a:r>
            <a:endParaRPr lang="ro-RO" altLang="en-US"/>
          </a:p>
          <a:p>
            <a:pPr marL="802005" lvl="1" indent="-342900">
              <a:lnSpc>
                <a:spcPct val="100000"/>
              </a:lnSpc>
              <a:buClr>
                <a:srgbClr val="E6B367"/>
              </a:buClr>
            </a:pPr>
            <a:r>
              <a:rPr lang="ro-RO" altLang="en-US">
                <a:sym typeface="+mn-ea"/>
              </a:rPr>
              <a:t>Centralizarea și accesarea mai rapidă a mai multor fișiere HTML .</a:t>
            </a:r>
            <a:endParaRPr lang="ro-RO" altLang="en-US"/>
          </a:p>
          <a:p>
            <a:pPr marL="802005" lvl="1" indent="-342900">
              <a:lnSpc>
                <a:spcPct val="100000"/>
              </a:lnSpc>
              <a:buClr>
                <a:srgbClr val="E6B367"/>
              </a:buClr>
            </a:pPr>
            <a:r>
              <a:rPr lang="ro-RO" altLang="en-US">
                <a:sym typeface="+mn-ea"/>
              </a:rPr>
              <a:t>U</a:t>
            </a:r>
            <a:r>
              <a:rPr lang="en-US" altLang="ro-RO">
                <a:sym typeface="+mn-ea"/>
              </a:rPr>
              <a:t>tilizarea</a:t>
            </a:r>
            <a:r>
              <a:rPr lang="ro-RO" altLang="en-US">
                <a:sym typeface="+mn-ea"/>
              </a:rPr>
              <a:t> în management-ul unui site complex.</a:t>
            </a:r>
            <a:endParaRPr lang="en-US"/>
          </a:p>
          <a:p>
            <a:pPr marL="802005" lvl="1" indent="-342900">
              <a:lnSpc>
                <a:spcPct val="100000"/>
              </a:lnSpc>
              <a:buClr>
                <a:srgbClr val="E6B367"/>
              </a:buClr>
            </a:pPr>
            <a:r>
              <a:rPr lang="en-US">
                <a:sym typeface="+mn-ea"/>
              </a:rPr>
              <a:t>Accesarea semi-offline a unei baze de date</a:t>
            </a:r>
            <a:r>
              <a:rPr lang="ro-RO" altLang="en-US">
                <a:sym typeface="+mn-ea"/>
              </a:rPr>
              <a:t>.</a:t>
            </a:r>
            <a:endParaRPr lang="ro-RO" altLang="en-US"/>
          </a:p>
          <a:p>
            <a:pPr marL="802005" lvl="1" indent="-342900">
              <a:lnSpc>
                <a:spcPct val="100000"/>
              </a:lnSpc>
              <a:buClr>
                <a:srgbClr val="E6B367"/>
              </a:buClr>
            </a:pPr>
            <a:r>
              <a:rPr lang="ro-RO" altLang="en-US">
                <a:sym typeface="+mn-ea"/>
              </a:rPr>
              <a:t>Depanarea unei pagini web.</a:t>
            </a:r>
            <a:endParaRPr lang="en-US"/>
          </a:p>
          <a:p>
            <a:pPr marL="217170" lvl="1" indent="457200">
              <a:lnSpc>
                <a:spcPct val="9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None/>
            </a:pPr>
            <a:endParaRPr lang="ro-RO" altLang="en-US"/>
          </a:p>
          <a:p>
            <a:pPr marL="217170" lvl="1" indent="0">
              <a:lnSpc>
                <a:spcPct val="90000"/>
              </a:lnSpc>
              <a:buClr>
                <a:srgbClr val="000000"/>
              </a:buClr>
              <a:buSzPct val="45000"/>
              <a:buFont typeface="Arial" panose="020B0604020202020204" pitchFamily="34" charset="0"/>
              <a:buNone/>
            </a:pPr>
            <a:endParaRPr lang="en-US"/>
          </a:p>
          <a:p>
            <a:endParaRPr lang="en-US" altLang="zh-CN">
              <a:latin typeface="Hubot-Sans" charset="0"/>
              <a:cs typeface="Hubot-Sans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ro-RO" altLang="zh-CN">
                <a:latin typeface="Hubot-Sans" charset="0"/>
                <a:cs typeface="Hubot-Sans" charset="0"/>
              </a:rPr>
              <a:t>Dificultăți</a:t>
            </a:r>
            <a:r>
              <a:rPr lang="zh-CN" altLang="zh-CN">
                <a:latin typeface="Hubot-Sans" charset="0"/>
                <a:cs typeface="Hubot-Sans" charset="0"/>
              </a:rPr>
              <a:t> </a:t>
            </a:r>
            <a:endParaRPr lang="zh-CN" altLang="zh-CN">
              <a:latin typeface="Hubot-Sans" charset="0"/>
              <a:cs typeface="Hubot-Sans" charset="0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/>
          <a:lstStyle/>
          <a:p>
            <a:pPr marL="0" lvl="1" indent="0">
              <a:lnSpc>
                <a:spcPct val="100000"/>
              </a:lnSpc>
              <a:buClr>
                <a:srgbClr val="000000"/>
              </a:buClr>
              <a:buFont typeface="Arial" panose="020B0604020202020204"/>
              <a:buNone/>
            </a:pPr>
            <a:r>
              <a:rPr lang="ro-RO">
                <a:sym typeface="+mn-ea"/>
              </a:rPr>
              <a:t>Din cauza unor limitări impuse de modul de funcționare al programului ales de noir, trebuie menționate anumite dificultăți pe care le vom întâlni.</a:t>
            </a:r>
            <a:endParaRPr lang="ro-RO" altLang="en-US">
              <a:sym typeface="+mn-ea"/>
            </a:endParaRPr>
          </a:p>
          <a:p>
            <a:pPr marL="744855" lvl="1" indent="-285750">
              <a:lnSpc>
                <a:spcPct val="100000"/>
              </a:lnSpc>
              <a:buClr>
                <a:srgbClr val="E6B367"/>
              </a:buClr>
              <a:buFont typeface="Arial" panose="020B0604020202020204" pitchFamily="34" charset="0"/>
              <a:buChar char="•"/>
            </a:pPr>
            <a:r>
              <a:rPr lang="ro-RO" altLang="en-US">
                <a:sym typeface="+mn-ea"/>
              </a:rPr>
              <a:t>Posibilitatea ca o pagină să ocupe mai mult spațiu decât spațiul alocat cache-ului.</a:t>
            </a:r>
            <a:endParaRPr lang="ro-RO" altLang="en-US"/>
          </a:p>
          <a:p>
            <a:pPr marL="744855" lvl="1" indent="-285750">
              <a:lnSpc>
                <a:spcPct val="100000"/>
              </a:lnSpc>
              <a:buClr>
                <a:srgbClr val="E6B367"/>
              </a:buClr>
              <a:buFont typeface="Arial" panose="020B0604020202020204" pitchFamily="34" charset="0"/>
              <a:buChar char="•"/>
            </a:pPr>
            <a:r>
              <a:rPr lang="ro-RO" altLang="en-US">
                <a:sym typeface="+mn-ea"/>
              </a:rPr>
              <a:t>Dificultatea de a identifica un fișier salvat anterior.</a:t>
            </a:r>
            <a:endParaRPr lang="ro-RO" altLang="en-US"/>
          </a:p>
          <a:p>
            <a:pPr marL="744855" lvl="1" indent="-285750">
              <a:lnSpc>
                <a:spcPct val="100000"/>
              </a:lnSpc>
              <a:buClr>
                <a:srgbClr val="E6B367"/>
              </a:buClr>
              <a:buFont typeface="Arial" panose="020B0604020202020204" pitchFamily="34" charset="0"/>
              <a:buChar char="•"/>
            </a:pPr>
            <a:r>
              <a:rPr lang="ro-RO">
                <a:sym typeface="+mn-ea"/>
              </a:rPr>
              <a:t>Riscul de a salva de mai multe ori aceeași pagină, din cauza dificultății menționate anterior.</a:t>
            </a:r>
            <a:endParaRPr lang="ro-RO"/>
          </a:p>
          <a:p>
            <a:pPr marL="744855" lvl="1" indent="-285750">
              <a:lnSpc>
                <a:spcPct val="100000"/>
              </a:lnSpc>
              <a:buClr>
                <a:srgbClr val="E6B367"/>
              </a:buClr>
              <a:buFont typeface="Arial" panose="020B0604020202020204" pitchFamily="34" charset="0"/>
              <a:buChar char="•"/>
            </a:pPr>
            <a:r>
              <a:rPr lang="ro-RO">
                <a:sym typeface="+mn-ea"/>
              </a:rPr>
              <a:t>Posibilitatea ca sistemul de cache să fie mai încet decât o simplă deschidere a paginii.</a:t>
            </a:r>
            <a:endParaRPr lang="en-US" altLang="zh-CN">
              <a:latin typeface="Hubot-Sans" charset="0"/>
              <a:cs typeface="Hubot-Sans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+mn-ea"/>
              </a:rPr>
              <a:t>Specificatia solutiei</a:t>
            </a:r>
            <a:endParaRPr lang="zh-CN" altLang="zh-CN">
              <a:latin typeface="Hubot-Sans" charset="0"/>
              <a:cs typeface="Hubot-Sans" charset="0"/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13"/>
            <p:custDataLst>
              <p:tags r:id="rId2"/>
            </p:custDataLst>
          </p:nvPr>
        </p:nvSpPr>
        <p:spPr/>
        <p:txBody>
          <a:bodyPr>
            <a:normAutofit fontScale="90000" lnSpcReduction="10000"/>
            <a:scene3d>
              <a:camera prst="orthographicFront"/>
              <a:lightRig rig="threePt" dir="t"/>
            </a:scene3d>
          </a:bodyPr>
          <a:lstStyle/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Utilizăm Apache pentru a inițializarea unui server local.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Pe acest server este hostat formularul de input pentru URL-uri.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Acest formular transmite URL-urile la scriptul specializat în verificarea existenței fișierului in cache.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În cazul lipsei acestuia un alt script specializat în descărcarea fișierului în cache redenumit după URL-ul site-ului.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Apoi accesăm fișierele din cache conform cererii de pe formular indiferent de existența fișierului pe cache în momentul cererii, deoarece secvența de cod anterioara nu este executată mereu.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Actualizare ultimei utilizări a fișierului.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Având în vedere economisirea resurselor, paginile anterior accesate pot fii șterse din cache în favoarea paginilor mai recente printr-un sistem LRU.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4480">
              <a:lnSpc>
                <a:spcPct val="100000"/>
              </a:lnSpc>
              <a:buClr>
                <a:srgbClr val="E6B367"/>
              </a:buClr>
              <a:buFont typeface="Arial" panose="020B0604020202020204"/>
              <a:buChar char="•"/>
            </a:pPr>
            <a:r>
              <a:rPr lang="ro-RO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Afișarea în browser/utilizare comenzii cat pentru vizualiarea codului HMTL.</a:t>
            </a:r>
            <a:endParaRPr lang="ro-RO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ubot-Sans" charset="0"/>
              <a:cs typeface="Hubot-Sans" charset="0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1600" y="623725"/>
            <a:ext cx="9626400" cy="723600"/>
          </a:xfrm>
        </p:spPr>
        <p:txBody>
          <a:bodyPr/>
          <a:lstStyle/>
          <a:p>
            <a:r>
              <a:rPr lang="ro-RO" altLang="zh-CN">
                <a:latin typeface="Hubot-Sans" charset="0"/>
                <a:cs typeface="Hubot-Sans" charset="0"/>
              </a:rPr>
              <a:t>Diagramă</a:t>
            </a:r>
            <a:endParaRPr lang="ro-RO" altLang="zh-CN">
              <a:latin typeface="Hubot-Sans" charset="0"/>
              <a:cs typeface="Hubot-Sans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04060" y="1458595"/>
            <a:ext cx="8180705" cy="4699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282870" y="3067205"/>
            <a:ext cx="9626400" cy="723600"/>
          </a:xfrm>
        </p:spPr>
        <p:txBody>
          <a:bodyPr/>
          <a:lstStyle/>
          <a:p>
            <a:pPr algn="ctr"/>
            <a:r>
              <a:rPr lang="ro-RO" altLang="zh-CN">
                <a:latin typeface="Hubot-Sans" charset="0"/>
                <a:cs typeface="Hubot-Sans" charset="0"/>
              </a:rPr>
              <a:t>Scriptul Bash</a:t>
            </a:r>
            <a:endParaRPr lang="ro-RO" altLang="zh-CN">
              <a:latin typeface="Hubot-Sans" charset="0"/>
              <a:cs typeface="Hubot-Sans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6-01-13 131913"/>
          <p:cNvPicPr>
            <a:picLocks noChangeAspect="1"/>
          </p:cNvPicPr>
          <p:nvPr/>
        </p:nvPicPr>
        <p:blipFill>
          <a:blip r:embed="rId1"/>
          <a:srcRect r="14500"/>
          <a:stretch>
            <a:fillRect/>
          </a:stretch>
        </p:blipFill>
        <p:spPr>
          <a:xfrm>
            <a:off x="883920" y="1096645"/>
            <a:ext cx="10424160" cy="1392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948305"/>
            <a:ext cx="10153650" cy="2981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0895" y="788035"/>
            <a:ext cx="8029575" cy="2371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5" y="3824605"/>
            <a:ext cx="4133850" cy="15906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5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elt"/>
  <p:tag name="KSO_WM_SLIDE_BK_DARK_LIGH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2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09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3609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3609"/>
  <p:tag name="KSO_WM_TEMPLATE_MASTER_THUMB_INDEX" val="12"/>
  <p:tag name="KSO_WM_TEMPLATE_THUMBS_INDEX" val="1、4、5、7、8、9、10、11、12、13、14、1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1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7"/>
  <p:tag name="KSO_WM_UNIT_TYPE" val="a"/>
  <p:tag name="KSO_WM_UNIT_INDEX" val="1"/>
  <p:tag name="KSO_WM_UNIT_PRESET_TEXT" val="企业产品发布会"/>
</p:tagLst>
</file>

<file path=ppt/tags/tag131.xml><?xml version="1.0" encoding="utf-8"?>
<p:tagLst xmlns:p="http://schemas.openxmlformats.org/presentationml/2006/main">
  <p:tag name="KSO_WM_UNIT_ISCONTENTSTITLE" val="0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609_1*b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PRESET_TEXT" val="高端大气 极致轻奢"/>
</p:tagLst>
</file>

<file path=ppt/tags/tag132.xml><?xml version="1.0" encoding="utf-8"?>
<p:tagLst xmlns:p="http://schemas.openxmlformats.org/presentationml/2006/main">
  <p:tag name="KSO_WM_UNIT_ISCONTENTSTITLE" val="0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609_1*b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PRESET_TEXT" val="高端大气 极致轻奢"/>
</p:tagLst>
</file>

<file path=ppt/tags/tag133.xml><?xml version="1.0" encoding="utf-8"?>
<p:tagLst xmlns:p="http://schemas.openxmlformats.org/presentationml/2006/main">
  <p:tag name="KSO_WM_SLIDE_ID" val="custom20203609_1"/>
  <p:tag name="KSO_WM_TEMPLATE_SUBCATEGORY" val="0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609"/>
  <p:tag name="KSO_WM_SLIDE_TYPE" val="title"/>
  <p:tag name="KSO_WM_SLIDE_SUBTYPE" val="pureTxt"/>
  <p:tag name="KSO_WM_SLIDE_LAYOUT" val="a_b"/>
  <p:tag name="KSO_WM_SLIDE_LAYOUT_CNT" val="1_1"/>
  <p:tag name="KSO_WM_TEMPLATE_MASTER_THUMB_INDEX" val="12"/>
  <p:tag name="KSO_WM_TEMPLATE_THUMBS_INDEX" val="1、4、5、7、8、9、10、11、12、13、14、15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b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"/>
  <p:tag name="KSO_WM_DIAGRAM_GROUP_CODE" val="l1-1"/>
  <p:tag name="KSO_WM_UNIT_TYPE" val="b"/>
  <p:tag name="KSO_WM_UNIT_INDEX" val="1"/>
  <p:tag name="KSO_WM_UNIT_PRESET_TEXT" val="CONTENTS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1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DIAGRAM_VIRTUALLY_FRAME" val="{&quot;height&quot;:296.1055905511811,&quot;left&quot;:177.7363779527559,&quot;top&quot;:151.84614173228346,&quot;width&quot;:619.8}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1_2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DIAGRAM_VIRTUALLY_FRAME" val="{&quot;height&quot;:296.1055905511811,&quot;left&quot;:177.7363779527559,&quot;top&quot;:151.84614173228346,&quot;width&quot;:619.8}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f*1_1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f"/>
  <p:tag name="KSO_WM_UNIT_INDEX" val="1_1_1"/>
  <p:tag name="KSO_WM_UNIT_VALUE" val="16"/>
  <p:tag name="KSO_WM_UNIT_PRESET_TEXT" val="单击此处添加文本具体内容"/>
  <p:tag name="KSO_WM_DIAGRAM_VIRTUALLY_FRAME" val="{&quot;height&quot;:296.1055905511811,&quot;left&quot;:177.7363779527559,&quot;top&quot;:151.84614173228346,&quot;width&quot;:619.8}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1_3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DIAGRAM_VIRTUALLY_FRAME" val="{&quot;height&quot;:296.1055905511811,&quot;left&quot;:177.7363779527559,&quot;top&quot;:151.84614173228346,&quot;width&quot;:619.8}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1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IRTUALLY_FRAME" val="{&quot;height&quot;:296.1055905511811,&quot;left&quot;:177.7363779527559,&quot;top&quot;:151.84614173228346,&quot;width&quot;:619.8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2_3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DIAGRAM_VIRTUALLY_FRAME" val="{&quot;height&quot;:296.1055905511811,&quot;left&quot;:177.7363779527559,&quot;top&quot;:151.84614173228346,&quot;width&quot;:619.8}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2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DIAGRAM_VIRTUALLY_FRAME" val="{&quot;height&quot;:296.1055905511811,&quot;left&quot;:177.7363779527559,&quot;top&quot;:151.84614173228346,&quot;width&quot;:619.8}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2_2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DIAGRAM_VIRTUALLY_FRAME" val="{&quot;height&quot;:296.1055905511811,&quot;left&quot;:177.7363779527559,&quot;top&quot;:151.84614173228346,&quot;width&quot;:619.8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f*1_2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f"/>
  <p:tag name="KSO_WM_UNIT_INDEX" val="1_2_1"/>
  <p:tag name="KSO_WM_UNIT_VALUE" val="13"/>
  <p:tag name="KSO_WM_UNIT_PRESET_TEXT" val="单击此处添加文本具体内容"/>
  <p:tag name="KSO_WM_DIAGRAM_VIRTUALLY_FRAME" val="{&quot;height&quot;:296.1055905511811,&quot;left&quot;:177.7363779527559,&quot;top&quot;:151.84614173228346,&quot;width&quot;:619.8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2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IRTUALLY_FRAME" val="{&quot;height&quot;:296.1055905511811,&quot;left&quot;:177.7363779527559,&quot;top&quot;:151.84614173228346,&quot;width&quot;:619.8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3_3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DIAGRAM_VIRTUALLY_FRAME" val="{&quot;height&quot;:296.1055905511811,&quot;left&quot;:177.7363779527559,&quot;top&quot;:151.84614173228346,&quot;width&quot;:619.8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3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DIAGRAM_VIRTUALLY_FRAME" val="{&quot;height&quot;:296.1055905511811,&quot;left&quot;:177.7363779527559,&quot;top&quot;:151.84614173228346,&quot;width&quot;:619.8}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3_2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DIAGRAM_VIRTUALLY_FRAME" val="{&quot;height&quot;:296.1055905511811,&quot;left&quot;:177.7363779527559,&quot;top&quot;:151.84614173228346,&quot;width&quot;:619.8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f*1_3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f"/>
  <p:tag name="KSO_WM_UNIT_INDEX" val="1_3_1"/>
  <p:tag name="KSO_WM_UNIT_PRESET_TEXT" val="单击此处添加文本具体内容"/>
  <p:tag name="KSO_WM_UNIT_VALUE" val="16"/>
  <p:tag name="KSO_WM_DIAGRAM_VIRTUALLY_FRAME" val="{&quot;height&quot;:296.1055905511811,&quot;left&quot;:177.7363779527559,&quot;top&quot;:151.84614173228346,&quot;width&quot;:619.8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3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1"/>
  <p:tag name="KSO_WM_DIAGRAM_VIRTUALLY_FRAME" val="{&quot;height&quot;:296.1055905511811,&quot;left&quot;:177.7363779527559,&quot;top&quot;:151.84614173228346,&quot;width&quot;:619.8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4_3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3"/>
  <p:tag name="KSO_WM_DIAGRAM_VIRTUALLY_FRAME" val="{&quot;height&quot;:296.1055905511811,&quot;left&quot;:177.7363779527559,&quot;top&quot;:151.84614173228346,&quot;width&quot;:619.8}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4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DIAGRAM_VIRTUALLY_FRAME" val="{&quot;height&quot;:296.1055905511811,&quot;left&quot;:177.7363779527559,&quot;top&quot;:151.84614173228346,&quot;width&quot;:619.8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4_2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DIAGRAM_VIRTUALLY_FRAME" val="{&quot;height&quot;:296.1055905511811,&quot;left&quot;:177.7363779527559,&quot;top&quot;:151.84614173228346,&quot;width&quot;:619.8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f*1_4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f"/>
  <p:tag name="KSO_WM_UNIT_INDEX" val="1_4_1"/>
  <p:tag name="KSO_WM_UNIT_VALUE" val="13"/>
  <p:tag name="KSO_WM_UNIT_PRESET_TEXT" val="单击此处添加文本具体内容"/>
  <p:tag name="KSO_WM_DIAGRAM_VIRTUALLY_FRAME" val="{&quot;height&quot;:296.1055905511811,&quot;left&quot;:177.7363779527559,&quot;top&quot;:151.84614173228346,&quot;width&quot;:619.8}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4*l_h_i*1_4_1"/>
  <p:tag name="KSO_WM_TEMPLATE_CATEGORY" val="custom"/>
  <p:tag name="KSO_WM_TEMPLATE_INDEX" val="2020360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1"/>
  <p:tag name="KSO_WM_DIAGRAM_VIRTUALLY_FRAME" val="{&quot;height&quot;:296.1055905511811,&quot;left&quot;:177.7363779527559,&quot;top&quot;:151.84614173228346,&quot;width&quot;:619.8}"/>
</p:tagLst>
</file>

<file path=ppt/tags/tag155.xml><?xml version="1.0" encoding="utf-8"?>
<p:tagLst xmlns:p="http://schemas.openxmlformats.org/presentationml/2006/main">
  <p:tag name="KSO_WM_SLIDE_ID" val="custom20203609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3609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f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NOCLEAR" val="0"/>
  <p:tag name="KSO_WM_UNIT_VALUE" val="460"/>
  <p:tag name="KSO_WM_UNIT_TYPE" val="f"/>
  <p:tag name="KSO_WM_UNIT_INDEX" val="1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158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f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NOCLEAR" val="0"/>
  <p:tag name="KSO_WM_UNIT_VALUE" val="460"/>
  <p:tag name="KSO_WM_UNIT_TYPE" val="f"/>
  <p:tag name="KSO_WM_UNIT_INDEX" val="1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161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f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NOCLEAR" val="0"/>
  <p:tag name="KSO_WM_UNIT_VALUE" val="460"/>
  <p:tag name="KSO_WM_UNIT_TYPE" val="f"/>
  <p:tag name="KSO_WM_UNIT_INDEX" val="1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164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f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NOCLEAR" val="0"/>
  <p:tag name="KSO_WM_UNIT_VALUE" val="460"/>
  <p:tag name="KSO_WM_UNIT_TYPE" val="f"/>
  <p:tag name="KSO_WM_UNIT_INDEX" val="1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</p:tagLst>
</file>

<file path=ppt/tags/tag167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9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69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1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2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3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4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5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6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7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8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79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81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82.xml><?xml version="1.0" encoding="utf-8"?>
<p:tagLst xmlns:p="http://schemas.openxmlformats.org/presentationml/2006/main">
  <p:tag name="KSO_WM_SLIDE_ID" val="custom20203609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3609"/>
  <p:tag name="KSO_WM_SLIDE_LAYOUT" val="a_f"/>
  <p:tag name="KSO_WM_SLIDE_LAYOUT_CNT" val="1_1"/>
  <p:tag name="KSO_WM_SLIDE_TYPE" val="text"/>
  <p:tag name="KSO_WM_SLIDE_SUBTYPE" val="pureTxt"/>
  <p:tag name="KSO_WM_SLIDE_SIZE" val="758*343"/>
  <p:tag name="KSO_WM_SLIDE_POSITION" val="100*98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14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14*f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NOCLEAR" val="0"/>
  <p:tag name="KSO_WM_UNIT_VALUE" val="220"/>
  <p:tag name="KSO_WM_UNIT_TYPE" val="f"/>
  <p:tag name="KSO_WM_UNIT_INDEX" val="1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</p:tagLst>
</file>

<file path=ppt/tags/tag185.xml><?xml version="1.0" encoding="utf-8"?>
<p:tagLst xmlns:p="http://schemas.openxmlformats.org/presentationml/2006/main">
  <p:tag name="KSO_WM_SLIDE_ID" val="custom20203609_14"/>
  <p:tag name="KSO_WM_TEMPLATE_SUBCATEGORY" val="0"/>
  <p:tag name="KSO_WM_TEMPLATE_MASTER_TYPE" val="1"/>
  <p:tag name="KSO_WM_TEMPLATE_COLOR_TYPE" val="1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03609"/>
  <p:tag name="KSO_WM_SLIDE_TYPE" val="text"/>
  <p:tag name="KSO_WM_SLIDE_SUBTYPE" val="pureTxt"/>
  <p:tag name="KSO_WM_SLIDE_SIZE" val="720*329"/>
  <p:tag name="KSO_WM_SLIDE_POSITION" val="119*105"/>
  <p:tag name="KSO_WM_SLIDE_LAYOUT" val="a_f"/>
  <p:tag name="KSO_WM_SLIDE_LAYOUT_CNT" val="1_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609_15*a*1"/>
  <p:tag name="KSO_WM_TEMPLATE_CATEGORY" val="custom"/>
  <p:tag name="KSO_WM_TEMPLATE_INDEX" val="20203609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感谢观看"/>
</p:tagLst>
</file>

<file path=ppt/tags/tag187.xml><?xml version="1.0" encoding="utf-8"?>
<p:tagLst xmlns:p="http://schemas.openxmlformats.org/presentationml/2006/main">
  <p:tag name="KSO_WM_SLIDE_ID" val="custom20203609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3609"/>
  <p:tag name="KSO_WM_SLIDE_TYPE" val="endPage"/>
  <p:tag name="KSO_WM_SLIDE_SUBTYPE" val="pureTxt"/>
  <p:tag name="KSO_WM_SLIDE_LAYOUT" val="a_b"/>
  <p:tag name="KSO_WM_SLIDE_LAYOUT_CNT" val="1_1"/>
</p:tagLst>
</file>

<file path=ppt/tags/tag188.xml><?xml version="1.0" encoding="utf-8"?>
<p:tagLst xmlns:p="http://schemas.openxmlformats.org/presentationml/2006/main">
  <p:tag name="KSO_WPP_MARK_KEY" val="937bc7de-7b33-4671-ba5a-1e36a7e0fb06"/>
  <p:tag name="COMMONDATA" val="eyJoZGlkIjoiMmNmYmEwOWQ4Y2Q0M2IxMGZkNjI4ZjhkZDQyNzg1OTY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K_DARK_LIGHT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K_DARK_LIGHT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K_DARK_LIGHT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K_DARK_LIGHT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K_DARK_LIGHT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1"/>
</p:tagLst>
</file>

<file path=ppt/tags/tag99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商务">
      <a:dk1>
        <a:sysClr val="windowText" lastClr="000000"/>
      </a:dk1>
      <a:lt1>
        <a:sysClr val="window" lastClr="FFFFFF"/>
      </a:lt1>
      <a:dk2>
        <a:srgbClr val="000000"/>
      </a:dk2>
      <a:lt2>
        <a:srgbClr val="262626"/>
      </a:lt2>
      <a:accent1>
        <a:srgbClr val="E6B367"/>
      </a:accent1>
      <a:accent2>
        <a:srgbClr val="CDBD76"/>
      </a:accent2>
      <a:accent3>
        <a:srgbClr val="B3C785"/>
      </a:accent3>
      <a:accent4>
        <a:srgbClr val="9AD295"/>
      </a:accent4>
      <a:accent5>
        <a:srgbClr val="80DCA4"/>
      </a:accent5>
      <a:accent6>
        <a:srgbClr val="67E6B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Hubot-Sans"/>
        <a:cs typeface=""/>
      </a:majorFont>
      <a:minorFont>
        <a:latin typeface="Arial"/>
        <a:ea typeface="Hubot-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Hubot-Sans"/>
        <a:font script="Hebr" typeface="Hubot-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Hubot-Sans"/>
        <a:font script="Hebr" typeface="Hubot-Sans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ubot-Sans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2345</Words>
  <Application>WPS Presentation</Application>
  <PresentationFormat>宽屏</PresentationFormat>
  <Paragraphs>80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SimSun</vt:lpstr>
      <vt:lpstr>Wingdings</vt:lpstr>
      <vt:lpstr>Hubot-Sans</vt:lpstr>
      <vt:lpstr>Hubot-Sans Black</vt:lpstr>
      <vt:lpstr>Microsoft YaHei</vt:lpstr>
      <vt:lpstr>Arial</vt:lpstr>
      <vt:lpstr>Arial Unicode MS</vt:lpstr>
      <vt:lpstr>Office 主题​​</vt:lpstr>
      <vt:lpstr>Proxy web server</vt:lpstr>
      <vt:lpstr>PowerPoint 演示文稿</vt:lpstr>
      <vt:lpstr>Descrierea Problemei</vt:lpstr>
      <vt:lpstr>Dificultăți </vt:lpstr>
      <vt:lpstr>Specificatia solutiei</vt:lpstr>
      <vt:lpstr>Diagramă</vt:lpstr>
      <vt:lpstr>Scriptul Bash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Concluzie</vt:lpstr>
      <vt:lpstr>VĂ MULȚUMIM PENTRU VIZIONARE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Vladut Tapu</cp:lastModifiedBy>
  <cp:revision>25</cp:revision>
  <dcterms:created xsi:type="dcterms:W3CDTF">2019-10-28T03:53:00Z</dcterms:created>
  <dcterms:modified xsi:type="dcterms:W3CDTF">2026-01-13T13:14:51Z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1033-12.2.0.23196</vt:lpwstr>
  </property>
  <property fmtid="{D5CDD505-2E9C-101B-9397-08002B2CF9AE}" pid="3" name="ICV">
    <vt:lpwstr>D4CAA36289BD4F0D8B5506DEBC986736_11</vt:lpwstr>
  </property>
</Properties>
</file>